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6840538" cy="104394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21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64"/>
    <a:srgbClr val="F4C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1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960" y="67"/>
      </p:cViewPr>
      <p:guideLst>
        <p:guide orient="horz" pos="3288"/>
        <p:guide pos="215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0096" tIns="45048" rIns="90096" bIns="4504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0096" tIns="45048" rIns="90096" bIns="45048" rtlCol="0"/>
          <a:lstStyle>
            <a:lvl1pPr algn="r">
              <a:defRPr sz="1200"/>
            </a:lvl1pPr>
          </a:lstStyle>
          <a:p>
            <a:fld id="{1BD7B696-9912-45E1-854D-D2C81ACCA99B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95563" y="1198563"/>
            <a:ext cx="212407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096" tIns="45048" rIns="90096" bIns="4504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620579"/>
            <a:ext cx="5852160" cy="3780472"/>
          </a:xfrm>
          <a:prstGeom prst="rect">
            <a:avLst/>
          </a:prstGeom>
        </p:spPr>
        <p:txBody>
          <a:bodyPr vert="horz" lIns="90096" tIns="45048" rIns="90096" bIns="4504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6"/>
            <a:ext cx="3169920" cy="481726"/>
          </a:xfrm>
          <a:prstGeom prst="rect">
            <a:avLst/>
          </a:prstGeom>
        </p:spPr>
        <p:txBody>
          <a:bodyPr vert="horz" lIns="90096" tIns="45048" rIns="90096" bIns="4504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7" y="9119476"/>
            <a:ext cx="3169920" cy="481726"/>
          </a:xfrm>
          <a:prstGeom prst="rect">
            <a:avLst/>
          </a:prstGeom>
        </p:spPr>
        <p:txBody>
          <a:bodyPr vert="horz" lIns="90096" tIns="45048" rIns="90096" bIns="45048" rtlCol="0" anchor="b"/>
          <a:lstStyle>
            <a:lvl1pPr algn="r">
              <a:defRPr sz="1200"/>
            </a:lvl1pPr>
          </a:lstStyle>
          <a:p>
            <a:fld id="{4F9983AA-0306-4E74-923D-FC60216823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31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041" y="1708486"/>
            <a:ext cx="5814457" cy="3634458"/>
          </a:xfrm>
        </p:spPr>
        <p:txBody>
          <a:bodyPr anchor="b"/>
          <a:lstStyle>
            <a:lvl1pPr algn="ctr">
              <a:defRPr sz="44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5067" y="5483102"/>
            <a:ext cx="5130404" cy="2520438"/>
          </a:xfrm>
        </p:spPr>
        <p:txBody>
          <a:bodyPr/>
          <a:lstStyle>
            <a:lvl1pPr marL="0" indent="0" algn="ctr">
              <a:buNone/>
              <a:defRPr sz="1795"/>
            </a:lvl1pPr>
            <a:lvl2pPr marL="342031" indent="0" algn="ctr">
              <a:buNone/>
              <a:defRPr sz="1496"/>
            </a:lvl2pPr>
            <a:lvl3pPr marL="684063" indent="0" algn="ctr">
              <a:buNone/>
              <a:defRPr sz="1347"/>
            </a:lvl3pPr>
            <a:lvl4pPr marL="1026094" indent="0" algn="ctr">
              <a:buNone/>
              <a:defRPr sz="1197"/>
            </a:lvl4pPr>
            <a:lvl5pPr marL="1368125" indent="0" algn="ctr">
              <a:buNone/>
              <a:defRPr sz="1197"/>
            </a:lvl5pPr>
            <a:lvl6pPr marL="1710157" indent="0" algn="ctr">
              <a:buNone/>
              <a:defRPr sz="1197"/>
            </a:lvl6pPr>
            <a:lvl7pPr marL="2052188" indent="0" algn="ctr">
              <a:buNone/>
              <a:defRPr sz="1197"/>
            </a:lvl7pPr>
            <a:lvl8pPr marL="2394219" indent="0" algn="ctr">
              <a:buNone/>
              <a:defRPr sz="1197"/>
            </a:lvl8pPr>
            <a:lvl9pPr marL="2736251" indent="0" algn="ctr">
              <a:buNone/>
              <a:defRPr sz="1197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49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311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95260" y="555801"/>
            <a:ext cx="1474991" cy="88469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0288" y="555801"/>
            <a:ext cx="4339466" cy="88469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1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23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2602603"/>
            <a:ext cx="5899964" cy="4342500"/>
          </a:xfrm>
        </p:spPr>
        <p:txBody>
          <a:bodyPr anchor="b"/>
          <a:lstStyle>
            <a:lvl1pPr>
              <a:defRPr sz="448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6986185"/>
            <a:ext cx="5899964" cy="2283618"/>
          </a:xfrm>
        </p:spPr>
        <p:txBody>
          <a:bodyPr/>
          <a:lstStyle>
            <a:lvl1pPr marL="0" indent="0">
              <a:buNone/>
              <a:defRPr sz="1795">
                <a:solidFill>
                  <a:schemeClr val="tx1"/>
                </a:solidFill>
              </a:defRPr>
            </a:lvl1pPr>
            <a:lvl2pPr marL="342031" indent="0">
              <a:buNone/>
              <a:defRPr sz="1496">
                <a:solidFill>
                  <a:schemeClr val="tx1">
                    <a:tint val="75000"/>
                  </a:schemeClr>
                </a:solidFill>
              </a:defRPr>
            </a:lvl2pPr>
            <a:lvl3pPr marL="684063" indent="0">
              <a:buNone/>
              <a:defRPr sz="1347">
                <a:solidFill>
                  <a:schemeClr val="tx1">
                    <a:tint val="75000"/>
                  </a:schemeClr>
                </a:solidFill>
              </a:defRPr>
            </a:lvl3pPr>
            <a:lvl4pPr marL="1026094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4pPr>
            <a:lvl5pPr marL="1368125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5pPr>
            <a:lvl6pPr marL="1710157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6pPr>
            <a:lvl7pPr marL="2052188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7pPr>
            <a:lvl8pPr marL="2394219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8pPr>
            <a:lvl9pPr marL="2736251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02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87" y="2779007"/>
            <a:ext cx="2907229" cy="66237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63022" y="2779007"/>
            <a:ext cx="2907229" cy="66237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66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555804"/>
            <a:ext cx="5899964" cy="201780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179" y="2559104"/>
            <a:ext cx="2893868" cy="1254177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179" y="3813281"/>
            <a:ext cx="2893868" cy="5608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63023" y="2559104"/>
            <a:ext cx="2908120" cy="1254177"/>
          </a:xfrm>
        </p:spPr>
        <p:txBody>
          <a:bodyPr anchor="b"/>
          <a:lstStyle>
            <a:lvl1pPr marL="0" indent="0">
              <a:buNone/>
              <a:defRPr sz="1795" b="1"/>
            </a:lvl1pPr>
            <a:lvl2pPr marL="342031" indent="0">
              <a:buNone/>
              <a:defRPr sz="1496" b="1"/>
            </a:lvl2pPr>
            <a:lvl3pPr marL="684063" indent="0">
              <a:buNone/>
              <a:defRPr sz="1347" b="1"/>
            </a:lvl3pPr>
            <a:lvl4pPr marL="1026094" indent="0">
              <a:buNone/>
              <a:defRPr sz="1197" b="1"/>
            </a:lvl4pPr>
            <a:lvl5pPr marL="1368125" indent="0">
              <a:buNone/>
              <a:defRPr sz="1197" b="1"/>
            </a:lvl5pPr>
            <a:lvl6pPr marL="1710157" indent="0">
              <a:buNone/>
              <a:defRPr sz="1197" b="1"/>
            </a:lvl6pPr>
            <a:lvl7pPr marL="2052188" indent="0">
              <a:buNone/>
              <a:defRPr sz="1197" b="1"/>
            </a:lvl7pPr>
            <a:lvl8pPr marL="2394219" indent="0">
              <a:buNone/>
              <a:defRPr sz="1197" b="1"/>
            </a:lvl8pPr>
            <a:lvl9pPr marL="2736251" indent="0">
              <a:buNone/>
              <a:defRPr sz="1197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63023" y="3813281"/>
            <a:ext cx="2908120" cy="5608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84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1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2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695960"/>
            <a:ext cx="2206252" cy="2435860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8120" y="1503083"/>
            <a:ext cx="3463022" cy="7418740"/>
          </a:xfrm>
        </p:spPr>
        <p:txBody>
          <a:bodyPr/>
          <a:lstStyle>
            <a:lvl1pPr>
              <a:defRPr sz="2394"/>
            </a:lvl1pPr>
            <a:lvl2pPr>
              <a:defRPr sz="2095"/>
            </a:lvl2pPr>
            <a:lvl3pPr>
              <a:defRPr sz="1795"/>
            </a:lvl3pPr>
            <a:lvl4pPr>
              <a:defRPr sz="1496"/>
            </a:lvl4pPr>
            <a:lvl5pPr>
              <a:defRPr sz="1496"/>
            </a:lvl5pPr>
            <a:lvl6pPr>
              <a:defRPr sz="1496"/>
            </a:lvl6pPr>
            <a:lvl7pPr>
              <a:defRPr sz="1496"/>
            </a:lvl7pPr>
            <a:lvl8pPr>
              <a:defRPr sz="1496"/>
            </a:lvl8pPr>
            <a:lvl9pPr>
              <a:defRPr sz="149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3131820"/>
            <a:ext cx="2206252" cy="5802084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85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178" y="695960"/>
            <a:ext cx="2206252" cy="2435860"/>
          </a:xfrm>
        </p:spPr>
        <p:txBody>
          <a:bodyPr anchor="b"/>
          <a:lstStyle>
            <a:lvl1pPr>
              <a:defRPr sz="239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08120" y="1503083"/>
            <a:ext cx="3463022" cy="7418740"/>
          </a:xfrm>
        </p:spPr>
        <p:txBody>
          <a:bodyPr anchor="t"/>
          <a:lstStyle>
            <a:lvl1pPr marL="0" indent="0">
              <a:buNone/>
              <a:defRPr sz="2394"/>
            </a:lvl1pPr>
            <a:lvl2pPr marL="342031" indent="0">
              <a:buNone/>
              <a:defRPr sz="2095"/>
            </a:lvl2pPr>
            <a:lvl3pPr marL="684063" indent="0">
              <a:buNone/>
              <a:defRPr sz="1795"/>
            </a:lvl3pPr>
            <a:lvl4pPr marL="1026094" indent="0">
              <a:buNone/>
              <a:defRPr sz="1496"/>
            </a:lvl4pPr>
            <a:lvl5pPr marL="1368125" indent="0">
              <a:buNone/>
              <a:defRPr sz="1496"/>
            </a:lvl5pPr>
            <a:lvl6pPr marL="1710157" indent="0">
              <a:buNone/>
              <a:defRPr sz="1496"/>
            </a:lvl6pPr>
            <a:lvl7pPr marL="2052188" indent="0">
              <a:buNone/>
              <a:defRPr sz="1496"/>
            </a:lvl7pPr>
            <a:lvl8pPr marL="2394219" indent="0">
              <a:buNone/>
              <a:defRPr sz="1496"/>
            </a:lvl8pPr>
            <a:lvl9pPr marL="2736251" indent="0">
              <a:buNone/>
              <a:defRPr sz="149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178" y="3131820"/>
            <a:ext cx="2206252" cy="5802084"/>
          </a:xfrm>
        </p:spPr>
        <p:txBody>
          <a:bodyPr/>
          <a:lstStyle>
            <a:lvl1pPr marL="0" indent="0">
              <a:buNone/>
              <a:defRPr sz="1197"/>
            </a:lvl1pPr>
            <a:lvl2pPr marL="342031" indent="0">
              <a:buNone/>
              <a:defRPr sz="1047"/>
            </a:lvl2pPr>
            <a:lvl3pPr marL="684063" indent="0">
              <a:buNone/>
              <a:defRPr sz="898"/>
            </a:lvl3pPr>
            <a:lvl4pPr marL="1026094" indent="0">
              <a:buNone/>
              <a:defRPr sz="748"/>
            </a:lvl4pPr>
            <a:lvl5pPr marL="1368125" indent="0">
              <a:buNone/>
              <a:defRPr sz="748"/>
            </a:lvl5pPr>
            <a:lvl6pPr marL="1710157" indent="0">
              <a:buNone/>
              <a:defRPr sz="748"/>
            </a:lvl6pPr>
            <a:lvl7pPr marL="2052188" indent="0">
              <a:buNone/>
              <a:defRPr sz="748"/>
            </a:lvl7pPr>
            <a:lvl8pPr marL="2394219" indent="0">
              <a:buNone/>
              <a:defRPr sz="748"/>
            </a:lvl8pPr>
            <a:lvl9pPr marL="2736251" indent="0">
              <a:buNone/>
              <a:defRPr sz="74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0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0287" y="555804"/>
            <a:ext cx="5899964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287" y="2779007"/>
            <a:ext cx="5899964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0287" y="9675780"/>
            <a:ext cx="1539121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840E6-C65B-4ACA-9488-66A8E4142082}" type="datetimeFigureOut">
              <a:rPr lang="ko-KR" altLang="en-US" smtClean="0"/>
              <a:t>2022-04-07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65928" y="9675780"/>
            <a:ext cx="2308682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31130" y="9675780"/>
            <a:ext cx="1539121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CF8D9-8008-488A-BF37-CDC92A530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9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4063" rtl="0" eaLnBrk="1" latinLnBrk="1" hangingPunct="1">
        <a:lnSpc>
          <a:spcPct val="90000"/>
        </a:lnSpc>
        <a:spcBef>
          <a:spcPct val="0"/>
        </a:spcBef>
        <a:buNone/>
        <a:defRPr sz="3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016" indent="-171016" algn="l" defTabSz="684063" rtl="0" eaLnBrk="1" latinLnBrk="1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095" kern="1200">
          <a:solidFill>
            <a:schemeClr val="tx1"/>
          </a:solidFill>
          <a:latin typeface="+mn-lt"/>
          <a:ea typeface="+mn-ea"/>
          <a:cs typeface="+mn-cs"/>
        </a:defRPr>
      </a:lvl1pPr>
      <a:lvl2pPr marL="513047" indent="-171016" algn="l" defTabSz="684063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855078" indent="-171016" algn="l" defTabSz="684063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496" kern="1200">
          <a:solidFill>
            <a:schemeClr val="tx1"/>
          </a:solidFill>
          <a:latin typeface="+mn-lt"/>
          <a:ea typeface="+mn-ea"/>
          <a:cs typeface="+mn-cs"/>
        </a:defRPr>
      </a:lvl3pPr>
      <a:lvl4pPr marL="1197110" indent="-171016" algn="l" defTabSz="684063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539141" indent="-171016" algn="l" defTabSz="684063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881172" indent="-171016" algn="l" defTabSz="684063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223204" indent="-171016" algn="l" defTabSz="684063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565235" indent="-171016" algn="l" defTabSz="684063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907266" indent="-171016" algn="l" defTabSz="684063" rtl="0" eaLnBrk="1" latinLnBrk="1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063" rtl="0" eaLnBrk="1" latinLnBrk="1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1pPr>
      <a:lvl2pPr marL="342031" algn="l" defTabSz="684063" rtl="0" eaLnBrk="1" latinLnBrk="1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2pPr>
      <a:lvl3pPr marL="684063" algn="l" defTabSz="684063" rtl="0" eaLnBrk="1" latinLnBrk="1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3pPr>
      <a:lvl4pPr marL="1026094" algn="l" defTabSz="684063" rtl="0" eaLnBrk="1" latinLnBrk="1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4pPr>
      <a:lvl5pPr marL="1368125" algn="l" defTabSz="684063" rtl="0" eaLnBrk="1" latinLnBrk="1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5pPr>
      <a:lvl6pPr marL="1710157" algn="l" defTabSz="684063" rtl="0" eaLnBrk="1" latinLnBrk="1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6pPr>
      <a:lvl7pPr marL="2052188" algn="l" defTabSz="684063" rtl="0" eaLnBrk="1" latinLnBrk="1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7pPr>
      <a:lvl8pPr marL="2394219" algn="l" defTabSz="684063" rtl="0" eaLnBrk="1" latinLnBrk="1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8pPr>
      <a:lvl9pPr marL="2736251" algn="l" defTabSz="684063" rtl="0" eaLnBrk="1" latinLnBrk="1" hangingPunct="1">
        <a:defRPr sz="13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58F1CE6E-F9DA-47AC-93F7-2227068C5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27" y="8171554"/>
            <a:ext cx="2936821" cy="145634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3EFE08-5668-45CE-87A5-01730F4D7384}"/>
              </a:ext>
            </a:extLst>
          </p:cNvPr>
          <p:cNvSpPr/>
          <p:nvPr/>
        </p:nvSpPr>
        <p:spPr>
          <a:xfrm>
            <a:off x="631136" y="3754400"/>
            <a:ext cx="2640601" cy="111259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6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B866D5F-BEAF-4917-9A46-D873FA831A33}"/>
              </a:ext>
            </a:extLst>
          </p:cNvPr>
          <p:cNvSpPr/>
          <p:nvPr/>
        </p:nvSpPr>
        <p:spPr>
          <a:xfrm>
            <a:off x="3456114" y="3839048"/>
            <a:ext cx="2981520" cy="2352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035" indent="-171035">
              <a:lnSpc>
                <a:spcPct val="150000"/>
              </a:lnSpc>
              <a:buBlip>
                <a:blip r:embed="rId4"/>
              </a:buBlip>
            </a:pPr>
            <a:r>
              <a:rPr lang="ko-KR" altLang="en-US" sz="1098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리하베스트는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순환경제의 일환으로 </a:t>
            </a:r>
            <a:r>
              <a:rPr lang="ko-KR" altLang="en-US" sz="1098" b="1" dirty="0">
                <a:solidFill>
                  <a:srgbClr val="007F64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식품 부산물을 </a:t>
            </a:r>
            <a:r>
              <a:rPr lang="ko-KR" altLang="en-US" sz="1098" b="1" dirty="0" err="1">
                <a:solidFill>
                  <a:srgbClr val="007F64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재수확</a:t>
            </a:r>
            <a:r>
              <a:rPr lang="ko-KR" altLang="en-US" sz="1098" b="1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하여</a:t>
            </a:r>
            <a:r>
              <a:rPr lang="en-US" altLang="ko-KR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탄소배출 저감을 통해 </a:t>
            </a:r>
            <a:r>
              <a:rPr lang="ko-KR" altLang="en-US" sz="1098" b="1" dirty="0">
                <a:solidFill>
                  <a:srgbClr val="F4C02C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환경적 가치에 기여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하고 </a:t>
            </a:r>
            <a:r>
              <a:rPr lang="ko-KR" altLang="en-US" sz="1098" b="1" dirty="0">
                <a:solidFill>
                  <a:srgbClr val="F4C02C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식품자원 부족문제의 해결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에 앞장서는 대표 기업이 되고자 합니다</a:t>
            </a:r>
            <a:r>
              <a:rPr lang="en-US" altLang="ko-KR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97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171035" indent="-171035">
              <a:lnSpc>
                <a:spcPct val="150000"/>
              </a:lnSpc>
              <a:buBlip>
                <a:blip r:embed="rId4"/>
              </a:buBlip>
            </a:pPr>
            <a:r>
              <a:rPr lang="ko-KR" altLang="en-US" sz="1098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리하베스트는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1098" b="1" dirty="0">
                <a:solidFill>
                  <a:srgbClr val="007F64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친환경 식품 원료인  </a:t>
            </a:r>
            <a:r>
              <a:rPr lang="ko-KR" altLang="en-US" sz="1098" b="1" dirty="0" err="1">
                <a:solidFill>
                  <a:srgbClr val="007F64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리너지가루</a:t>
            </a:r>
            <a:r>
              <a:rPr lang="ko-KR" altLang="en-US" sz="1098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를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개발하여 자사의 여러 제품을 통해 소비자들에게 다가가 </a:t>
            </a:r>
            <a:r>
              <a:rPr lang="ko-KR" altLang="en-US" sz="1098" b="1" dirty="0">
                <a:solidFill>
                  <a:srgbClr val="F4C02C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친환경적 가치전달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에 힘쓰고 있습니다</a:t>
            </a:r>
            <a:r>
              <a:rPr lang="en-US" altLang="ko-KR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098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C0CEA40-3986-4749-B725-98BBB8126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960587"/>
              </p:ext>
            </p:extLst>
          </p:nvPr>
        </p:nvGraphicFramePr>
        <p:xfrm>
          <a:off x="444094" y="2131971"/>
          <a:ext cx="5999734" cy="103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0400">
                  <a:extLst>
                    <a:ext uri="{9D8B030D-6E8A-4147-A177-3AD203B41FA5}">
                      <a16:colId xmlns:a16="http://schemas.microsoft.com/office/drawing/2014/main" val="41346176"/>
                    </a:ext>
                  </a:extLst>
                </a:gridCol>
                <a:gridCol w="4949334">
                  <a:extLst>
                    <a:ext uri="{9D8B030D-6E8A-4147-A177-3AD203B41FA5}">
                      <a16:colId xmlns:a16="http://schemas.microsoft.com/office/drawing/2014/main" val="700890834"/>
                    </a:ext>
                  </a:extLst>
                </a:gridCol>
              </a:tblGrid>
              <a:tr h="258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법인명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넥슨Lv2고딕 Bold" panose="00000800000000000000" pitchFamily="2" charset="-127"/>
                        <a:ea typeface="넥슨Lv2고딕 Bold" panose="00000800000000000000" pitchFamily="2" charset="-127"/>
                      </a:endParaRPr>
                    </a:p>
                  </a:txBody>
                  <a:tcPr marL="91207" marR="91207" marT="45605" marB="456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F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주식회사 </a:t>
                      </a:r>
                      <a:r>
                        <a:rPr lang="ko-KR" altLang="en-US" sz="11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리하베스트</a:t>
                      </a:r>
                      <a:endParaRPr lang="ko-KR" altLang="en-US" sz="11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marL="91207" marR="91207" marT="45605" marB="45605" anchor="ctr">
                    <a:lnL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717343"/>
                  </a:ext>
                </a:extLst>
              </a:tr>
              <a:tr h="258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대표자</a:t>
                      </a:r>
                    </a:p>
                  </a:txBody>
                  <a:tcPr marL="91207" marR="91207" marT="45605" marB="456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F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민알렉산더명준</a:t>
                      </a:r>
                      <a:endParaRPr lang="ko-KR" altLang="en-US" sz="1100" dirty="0"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endParaRPr>
                    </a:p>
                  </a:txBody>
                  <a:tcPr marL="91207" marR="91207" marT="45605" marB="45605" anchor="ctr">
                    <a:lnL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591740"/>
                  </a:ext>
                </a:extLst>
              </a:tr>
              <a:tr h="258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설립일자</a:t>
                      </a:r>
                    </a:p>
                  </a:txBody>
                  <a:tcPr marL="91207" marR="91207" marT="45605" marB="456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F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2019</a:t>
                      </a:r>
                      <a:r>
                        <a:rPr lang="ko-KR" altLang="en-US" sz="11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년 </a:t>
                      </a:r>
                      <a:r>
                        <a:rPr lang="en-US" altLang="ko-KR" sz="11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8</a:t>
                      </a:r>
                      <a:r>
                        <a:rPr lang="ko-KR" altLang="en-US" sz="11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월 </a:t>
                      </a:r>
                      <a:r>
                        <a:rPr lang="en-US" altLang="ko-KR" sz="11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14</a:t>
                      </a:r>
                      <a:r>
                        <a:rPr lang="ko-KR" altLang="en-US" sz="11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일</a:t>
                      </a:r>
                    </a:p>
                  </a:txBody>
                  <a:tcPr marL="91207" marR="91207" marT="45605" marB="45605" anchor="ctr">
                    <a:lnL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689291"/>
                  </a:ext>
                </a:extLst>
              </a:tr>
              <a:tr h="258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주요 사업내용</a:t>
                      </a:r>
                    </a:p>
                  </a:txBody>
                  <a:tcPr marL="91207" marR="91207" marT="45605" marB="456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F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넥슨Lv2고딕 Medium" panose="00000600000000000000" pitchFamily="2" charset="-127"/>
                          <a:ea typeface="넥슨Lv2고딕 Medium" panose="00000600000000000000" pitchFamily="2" charset="-127"/>
                        </a:rPr>
                        <a:t>국내 식품 부산물 업사이클링으로 식품원료 생산을 통한 선순환 구조 확립과 환경보호</a:t>
                      </a:r>
                    </a:p>
                  </a:txBody>
                  <a:tcPr marL="91207" marR="91207" marT="45605" marB="45605" anchor="ctr">
                    <a:lnL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76364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73C3E3B-D455-44C4-94BC-268C8A321916}"/>
              </a:ext>
            </a:extLst>
          </p:cNvPr>
          <p:cNvSpPr/>
          <p:nvPr/>
        </p:nvSpPr>
        <p:spPr>
          <a:xfrm>
            <a:off x="425043" y="1067415"/>
            <a:ext cx="4560358" cy="283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94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주식회사 </a:t>
            </a:r>
            <a:r>
              <a:rPr lang="ko-KR" altLang="en-US" sz="2394" dirty="0" err="1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리하베스트</a:t>
            </a:r>
            <a:r>
              <a:rPr lang="ko-KR" altLang="en-US" sz="2394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기업소개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B18090-12C2-48C6-B3D0-81FB686DADA4}"/>
              </a:ext>
            </a:extLst>
          </p:cNvPr>
          <p:cNvSpPr/>
          <p:nvPr/>
        </p:nvSpPr>
        <p:spPr>
          <a:xfrm>
            <a:off x="5702662" y="978863"/>
            <a:ext cx="699551" cy="41618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6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670D51-5DF1-41CF-9E43-421BA0E98A19}"/>
              </a:ext>
            </a:extLst>
          </p:cNvPr>
          <p:cNvGrpSpPr/>
          <p:nvPr/>
        </p:nvGrpSpPr>
        <p:grpSpPr>
          <a:xfrm>
            <a:off x="442754" y="1465891"/>
            <a:ext cx="5968314" cy="106261"/>
            <a:chOff x="443883" y="1189608"/>
            <a:chExt cx="5983550" cy="10653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4244DB-562E-4F9F-8EAC-39AA07860395}"/>
                </a:ext>
              </a:extLst>
            </p:cNvPr>
            <p:cNvSpPr/>
            <p:nvPr/>
          </p:nvSpPr>
          <p:spPr>
            <a:xfrm>
              <a:off x="443883" y="1189608"/>
              <a:ext cx="4572000" cy="106532"/>
            </a:xfrm>
            <a:prstGeom prst="rect">
              <a:avLst/>
            </a:prstGeom>
            <a:solidFill>
              <a:srgbClr val="007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6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324F9E-85C8-4601-9CFC-93E57836328D}"/>
                </a:ext>
              </a:extLst>
            </p:cNvPr>
            <p:cNvSpPr/>
            <p:nvPr/>
          </p:nvSpPr>
          <p:spPr>
            <a:xfrm flipH="1">
              <a:off x="5015883" y="1189608"/>
              <a:ext cx="1411550" cy="106532"/>
            </a:xfrm>
            <a:prstGeom prst="rect">
              <a:avLst/>
            </a:prstGeom>
            <a:solidFill>
              <a:srgbClr val="F4C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6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E5E40B-AF23-4958-BF2A-E1AD6AC3833A}"/>
              </a:ext>
            </a:extLst>
          </p:cNvPr>
          <p:cNvGrpSpPr/>
          <p:nvPr/>
        </p:nvGrpSpPr>
        <p:grpSpPr>
          <a:xfrm>
            <a:off x="456461" y="1899144"/>
            <a:ext cx="2475821" cy="185956"/>
            <a:chOff x="457625" y="1623966"/>
            <a:chExt cx="2482141" cy="1864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7240825-ECCA-499A-B94B-9186B05C4F6D}"/>
                </a:ext>
              </a:extLst>
            </p:cNvPr>
            <p:cNvSpPr/>
            <p:nvPr/>
          </p:nvSpPr>
          <p:spPr>
            <a:xfrm>
              <a:off x="569428" y="1623966"/>
              <a:ext cx="2370338" cy="1864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97" dirty="0">
                  <a:solidFill>
                    <a:srgbClr val="007F64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기업 개요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273AF4-2432-42D1-9E2F-B1A82DF3022E}"/>
                </a:ext>
              </a:extLst>
            </p:cNvPr>
            <p:cNvSpPr/>
            <p:nvPr/>
          </p:nvSpPr>
          <p:spPr>
            <a:xfrm flipH="1">
              <a:off x="457625" y="1645326"/>
              <a:ext cx="134830" cy="134830"/>
            </a:xfrm>
            <a:prstGeom prst="rect">
              <a:avLst/>
            </a:prstGeom>
            <a:solidFill>
              <a:srgbClr val="007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6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0A9C379-A7C8-489A-A846-D81152B05FD8}"/>
              </a:ext>
            </a:extLst>
          </p:cNvPr>
          <p:cNvGrpSpPr/>
          <p:nvPr/>
        </p:nvGrpSpPr>
        <p:grpSpPr>
          <a:xfrm>
            <a:off x="456461" y="3401863"/>
            <a:ext cx="2475821" cy="185956"/>
            <a:chOff x="457625" y="3130521"/>
            <a:chExt cx="2482141" cy="18643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2219A1D-DB84-4FEE-A735-7737AE96F4CB}"/>
                </a:ext>
              </a:extLst>
            </p:cNvPr>
            <p:cNvSpPr/>
            <p:nvPr/>
          </p:nvSpPr>
          <p:spPr>
            <a:xfrm>
              <a:off x="569428" y="3130521"/>
              <a:ext cx="2370338" cy="1864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97" dirty="0">
                  <a:solidFill>
                    <a:srgbClr val="007F64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주요 사업모델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D0BF8C0-735C-437C-AB2B-35FC85C3DEB2}"/>
                </a:ext>
              </a:extLst>
            </p:cNvPr>
            <p:cNvSpPr/>
            <p:nvPr/>
          </p:nvSpPr>
          <p:spPr>
            <a:xfrm flipH="1">
              <a:off x="457625" y="3151881"/>
              <a:ext cx="134830" cy="134830"/>
            </a:xfrm>
            <a:prstGeom prst="rect">
              <a:avLst/>
            </a:prstGeom>
            <a:solidFill>
              <a:srgbClr val="007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6" dirty="0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CA0DF9C1-7C11-4525-BB4C-0790E06AB6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" t="56426" r="301" b="15215"/>
          <a:stretch/>
        </p:blipFill>
        <p:spPr>
          <a:xfrm>
            <a:off x="483026" y="4942470"/>
            <a:ext cx="2936821" cy="1248773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8D7C17CB-D9E8-4B09-A566-78D9A08A8F73}"/>
              </a:ext>
            </a:extLst>
          </p:cNvPr>
          <p:cNvGrpSpPr/>
          <p:nvPr/>
        </p:nvGrpSpPr>
        <p:grpSpPr>
          <a:xfrm>
            <a:off x="456461" y="6477105"/>
            <a:ext cx="2475821" cy="185956"/>
            <a:chOff x="457625" y="3130521"/>
            <a:chExt cx="2482141" cy="18643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4F5E484-E6B3-4F43-8918-8742668CE246}"/>
                </a:ext>
              </a:extLst>
            </p:cNvPr>
            <p:cNvSpPr/>
            <p:nvPr/>
          </p:nvSpPr>
          <p:spPr>
            <a:xfrm>
              <a:off x="569428" y="3130521"/>
              <a:ext cx="2370338" cy="1864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397" dirty="0">
                  <a:solidFill>
                    <a:srgbClr val="007F64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ESG</a:t>
              </a:r>
              <a:r>
                <a:rPr lang="ko-KR" altLang="en-US" sz="1397" dirty="0">
                  <a:solidFill>
                    <a:srgbClr val="007F64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 임팩트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C51B2D8-ABAA-48BD-B5AA-01505198DF71}"/>
                </a:ext>
              </a:extLst>
            </p:cNvPr>
            <p:cNvSpPr/>
            <p:nvPr/>
          </p:nvSpPr>
          <p:spPr>
            <a:xfrm flipH="1">
              <a:off x="457625" y="3151881"/>
              <a:ext cx="134830" cy="134830"/>
            </a:xfrm>
            <a:prstGeom prst="rect">
              <a:avLst/>
            </a:prstGeom>
            <a:solidFill>
              <a:srgbClr val="007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6" dirty="0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5379B8FB-8EE1-4832-94BB-16608D8B0B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8412" r="3672" b="4084"/>
          <a:stretch/>
        </p:blipFill>
        <p:spPr>
          <a:xfrm>
            <a:off x="481427" y="6800624"/>
            <a:ext cx="2936821" cy="137092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F331A7C9-3481-4F65-B561-DA373D30412F}"/>
              </a:ext>
            </a:extLst>
          </p:cNvPr>
          <p:cNvSpPr/>
          <p:nvPr/>
        </p:nvSpPr>
        <p:spPr>
          <a:xfrm>
            <a:off x="3456114" y="6901273"/>
            <a:ext cx="2981520" cy="2559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035" indent="-171035">
              <a:lnSpc>
                <a:spcPct val="150000"/>
              </a:lnSpc>
              <a:buBlip>
                <a:blip r:embed="rId4"/>
              </a:buBlip>
            </a:pPr>
            <a:r>
              <a:rPr lang="ko-KR" altLang="en-US" sz="1098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리하베스트는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1098" b="1" dirty="0">
                <a:solidFill>
                  <a:srgbClr val="007F64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탄소배출 및 폐기물 발생 저감</a:t>
            </a:r>
            <a:r>
              <a:rPr lang="en-US" altLang="ko-KR" sz="1098" b="1" dirty="0">
                <a:solidFill>
                  <a:srgbClr val="007F64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1098" b="1" dirty="0">
                <a:solidFill>
                  <a:srgbClr val="007F64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물 사용량 감소에 직접적으로 기여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하는 </a:t>
            </a:r>
            <a:r>
              <a:rPr lang="ko-KR" altLang="en-US" sz="1098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리너지가루를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통해 </a:t>
            </a:r>
            <a:r>
              <a:rPr lang="en-US" altLang="ko-KR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2030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년까지 </a:t>
            </a:r>
            <a:r>
              <a:rPr lang="en-US" altLang="ko-KR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Net Zero 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이행을 위한 </a:t>
            </a:r>
            <a:r>
              <a:rPr lang="ko-KR" altLang="en-US" sz="1098" b="1" dirty="0" err="1">
                <a:solidFill>
                  <a:srgbClr val="F4C02C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실직적인</a:t>
            </a:r>
            <a:r>
              <a:rPr lang="ko-KR" altLang="en-US" sz="1098" b="1" dirty="0">
                <a:solidFill>
                  <a:srgbClr val="F4C02C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솔루션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을 제공합니다</a:t>
            </a:r>
            <a:r>
              <a:rPr lang="en-US" altLang="ko-KR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796" dirty="0">
              <a:solidFill>
                <a:schemeClr val="tx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marL="171035" indent="-171035">
              <a:lnSpc>
                <a:spcPct val="150000"/>
              </a:lnSpc>
              <a:buBlip>
                <a:blip r:embed="rId4"/>
              </a:buBlip>
            </a:pPr>
            <a:r>
              <a:rPr lang="ko-KR" altLang="en-US" sz="1098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리하베스트는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1098" dirty="0" err="1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밸류체인에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1098" b="1" dirty="0">
                <a:solidFill>
                  <a:srgbClr val="007F64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사회 소외계층을 포함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하여 사랑의 새싹 프로젝트를 통한 제품 검수를 맡겨 </a:t>
            </a:r>
            <a:r>
              <a:rPr lang="ko-KR" altLang="en-US" sz="1098" b="1" dirty="0">
                <a:solidFill>
                  <a:srgbClr val="F4C02C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사회 활동을 지원</a:t>
            </a:r>
            <a:r>
              <a:rPr lang="ko-KR" altLang="en-US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하는 사회적 기업입니다</a:t>
            </a:r>
            <a:r>
              <a:rPr lang="en-US" altLang="ko-KR" sz="1098" dirty="0">
                <a:solidFill>
                  <a:schemeClr val="tx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226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872C05-E73C-4D99-B144-A488126E301A}"/>
              </a:ext>
            </a:extLst>
          </p:cNvPr>
          <p:cNvSpPr/>
          <p:nvPr/>
        </p:nvSpPr>
        <p:spPr>
          <a:xfrm>
            <a:off x="425043" y="332597"/>
            <a:ext cx="4560358" cy="283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394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주식회사 </a:t>
            </a:r>
            <a:r>
              <a:rPr lang="ko-KR" altLang="en-US" sz="2394" dirty="0" err="1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리하베스트</a:t>
            </a:r>
            <a:r>
              <a:rPr lang="ko-KR" altLang="en-US" sz="2394" dirty="0">
                <a:solidFill>
                  <a:schemeClr val="tx1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기업소개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0E4C4E-F848-4E19-A2FE-79037A973F24}"/>
              </a:ext>
            </a:extLst>
          </p:cNvPr>
          <p:cNvSpPr/>
          <p:nvPr/>
        </p:nvSpPr>
        <p:spPr>
          <a:xfrm>
            <a:off x="5702662" y="266184"/>
            <a:ext cx="699551" cy="4161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6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6EC3D8B-D815-4663-ABA8-B13838E45BF4}"/>
              </a:ext>
            </a:extLst>
          </p:cNvPr>
          <p:cNvGrpSpPr/>
          <p:nvPr/>
        </p:nvGrpSpPr>
        <p:grpSpPr>
          <a:xfrm>
            <a:off x="442754" y="791312"/>
            <a:ext cx="5968314" cy="106261"/>
            <a:chOff x="443883" y="1189608"/>
            <a:chExt cx="5983550" cy="10653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61F411F-AD79-4470-A841-FF06A00AF324}"/>
                </a:ext>
              </a:extLst>
            </p:cNvPr>
            <p:cNvSpPr/>
            <p:nvPr/>
          </p:nvSpPr>
          <p:spPr>
            <a:xfrm>
              <a:off x="443883" y="1189608"/>
              <a:ext cx="4572000" cy="106532"/>
            </a:xfrm>
            <a:prstGeom prst="rect">
              <a:avLst/>
            </a:prstGeom>
            <a:solidFill>
              <a:srgbClr val="007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6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81F379-9A61-484D-8D0A-084B4EE5A841}"/>
                </a:ext>
              </a:extLst>
            </p:cNvPr>
            <p:cNvSpPr/>
            <p:nvPr/>
          </p:nvSpPr>
          <p:spPr>
            <a:xfrm flipH="1">
              <a:off x="5015883" y="1189608"/>
              <a:ext cx="1411550" cy="106532"/>
            </a:xfrm>
            <a:prstGeom prst="rect">
              <a:avLst/>
            </a:prstGeom>
            <a:solidFill>
              <a:srgbClr val="F4C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6"/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0114623-E02D-4D6E-805A-F2F1F1942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880853"/>
              </p:ext>
            </p:extLst>
          </p:nvPr>
        </p:nvGraphicFramePr>
        <p:xfrm>
          <a:off x="442754" y="1393776"/>
          <a:ext cx="5968315" cy="776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4899">
                  <a:extLst>
                    <a:ext uri="{9D8B030D-6E8A-4147-A177-3AD203B41FA5}">
                      <a16:colId xmlns:a16="http://schemas.microsoft.com/office/drawing/2014/main" val="41346176"/>
                    </a:ext>
                  </a:extLst>
                </a:gridCol>
                <a:gridCol w="4923416">
                  <a:extLst>
                    <a:ext uri="{9D8B030D-6E8A-4147-A177-3AD203B41FA5}">
                      <a16:colId xmlns:a16="http://schemas.microsoft.com/office/drawing/2014/main" val="700890834"/>
                    </a:ext>
                  </a:extLst>
                </a:gridCol>
              </a:tblGrid>
              <a:tr h="258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법인명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넥슨Lv2고딕 Bold" panose="00000800000000000000" pitchFamily="2" charset="-127"/>
                        <a:ea typeface="넥슨Lv2고딕 Bold" panose="00000800000000000000" pitchFamily="2" charset="-127"/>
                      </a:endParaRPr>
                    </a:p>
                  </a:txBody>
                  <a:tcPr marL="91207" marR="91207" marT="45605" marB="456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F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주식회사 </a:t>
                      </a:r>
                      <a:r>
                        <a:rPr lang="ko-KR" altLang="en-US" sz="1100" dirty="0" err="1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리하베스트</a:t>
                      </a:r>
                      <a:endParaRPr lang="ko-KR" altLang="en-US" sz="1100" dirty="0">
                        <a:latin typeface="넥슨Lv2고딕" panose="00000500000000000000" pitchFamily="2" charset="-127"/>
                        <a:ea typeface="넥슨Lv2고딕" panose="00000500000000000000" pitchFamily="2" charset="-127"/>
                      </a:endParaRPr>
                    </a:p>
                  </a:txBody>
                  <a:tcPr marL="91207" marR="91207" marT="45605" marB="45605" anchor="ctr">
                    <a:lnL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717343"/>
                  </a:ext>
                </a:extLst>
              </a:tr>
              <a:tr h="258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주요 사업내용</a:t>
                      </a:r>
                    </a:p>
                  </a:txBody>
                  <a:tcPr marL="91207" marR="91207" marT="45605" marB="456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F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국내 최초의 </a:t>
                      </a:r>
                      <a:r>
                        <a:rPr lang="ko-KR" altLang="en-US" sz="1100" dirty="0" err="1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푸드업사이클</a:t>
                      </a:r>
                      <a:r>
                        <a:rPr lang="ko-KR" altLang="en-US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 전문 기업으로 식품 부산물을 업사이클 하여 대체 식품 제조</a:t>
                      </a:r>
                    </a:p>
                  </a:txBody>
                  <a:tcPr marL="91207" marR="91207" marT="45605" marB="45605" anchor="ctr">
                    <a:lnL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763649"/>
                  </a:ext>
                </a:extLst>
              </a:tr>
              <a:tr h="258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넥슨Lv2고딕 Bold" panose="00000800000000000000" pitchFamily="2" charset="-127"/>
                          <a:ea typeface="넥슨Lv2고딕 Bold" panose="00000800000000000000" pitchFamily="2" charset="-127"/>
                        </a:rPr>
                        <a:t>주요제품</a:t>
                      </a:r>
                    </a:p>
                  </a:txBody>
                  <a:tcPr marL="91207" marR="91207" marT="45605" marB="456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F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대체밀가루</a:t>
                      </a:r>
                      <a:r>
                        <a:rPr lang="ko-KR" altLang="en-US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(</a:t>
                      </a:r>
                      <a:r>
                        <a:rPr lang="ko-KR" altLang="en-US" sz="1100" dirty="0" err="1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리너지</a:t>
                      </a:r>
                      <a:r>
                        <a:rPr lang="ko-KR" altLang="en-US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 가루</a:t>
                      </a:r>
                      <a:r>
                        <a:rPr lang="en-US" altLang="ko-KR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), </a:t>
                      </a:r>
                      <a:r>
                        <a:rPr lang="ko-KR" altLang="en-US" sz="1100" dirty="0" err="1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프렌차이즈용</a:t>
                      </a:r>
                      <a:r>
                        <a:rPr lang="ko-KR" altLang="en-US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 원료</a:t>
                      </a:r>
                      <a:r>
                        <a:rPr lang="en-US" altLang="ko-KR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 (</a:t>
                      </a:r>
                      <a:r>
                        <a:rPr lang="ko-KR" altLang="en-US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반제품</a:t>
                      </a:r>
                      <a:r>
                        <a:rPr lang="en-US" altLang="ko-KR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), </a:t>
                      </a:r>
                      <a:r>
                        <a:rPr lang="ko-KR" altLang="en-US" sz="1100" dirty="0">
                          <a:latin typeface="넥슨Lv2고딕" panose="00000500000000000000" pitchFamily="2" charset="-127"/>
                          <a:ea typeface="넥슨Lv2고딕" panose="00000500000000000000" pitchFamily="2" charset="-127"/>
                        </a:rPr>
                        <a:t>간편대체식품</a:t>
                      </a:r>
                    </a:p>
                  </a:txBody>
                  <a:tcPr marL="91207" marR="91207" marT="45605" marB="45605" anchor="ctr">
                    <a:lnL w="12700" cap="flat" cmpd="sng" algn="ctr">
                      <a:solidFill>
                        <a:srgbClr val="F4C0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95231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C285071-4192-4106-8A77-7B42EA8692F7}"/>
              </a:ext>
            </a:extLst>
          </p:cNvPr>
          <p:cNvSpPr/>
          <p:nvPr/>
        </p:nvSpPr>
        <p:spPr>
          <a:xfrm>
            <a:off x="425044" y="2942713"/>
            <a:ext cx="4209303" cy="20469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6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D890FB54-6C95-491B-92A3-5E4C42159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58" t="18246" r="4586" b="22138"/>
          <a:stretch/>
        </p:blipFill>
        <p:spPr>
          <a:xfrm>
            <a:off x="656097" y="3071495"/>
            <a:ext cx="3751841" cy="173053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9E12C17-19C1-4E36-BD2C-4DF313DFA906}"/>
              </a:ext>
            </a:extLst>
          </p:cNvPr>
          <p:cNvSpPr txBox="1"/>
          <p:nvPr/>
        </p:nvSpPr>
        <p:spPr>
          <a:xfrm>
            <a:off x="4708635" y="2965572"/>
            <a:ext cx="1819016" cy="158120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171450" indent="-171450">
              <a:lnSpc>
                <a:spcPct val="120000"/>
              </a:lnSpc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pPr marL="107739" indent="-107739">
              <a:spcAft>
                <a:spcPts val="299"/>
              </a:spcAft>
              <a:buFont typeface="Arial" panose="020B0604020202020204" pitchFamily="34" charset="0"/>
              <a:buChar char="•"/>
            </a:pP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기존에 버려지거나 </a:t>
            </a:r>
            <a:r>
              <a:rPr lang="ko-KR" altLang="en-US" sz="1050" b="0" spc="-31" dirty="0" err="1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저부가가치로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 활용이 되던 부산물을 </a:t>
            </a:r>
            <a:r>
              <a:rPr lang="ko-KR" altLang="en-US" sz="1050" b="0" spc="-31" dirty="0" err="1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업사이클</a:t>
            </a:r>
            <a:r>
              <a:rPr lang="ko-KR" altLang="en-US" sz="1050" b="0" spc="-31" dirty="0" err="1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하여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b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</a:b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기능성 대체식품으로 제조</a:t>
            </a:r>
            <a:endParaRPr lang="en-US" altLang="ko-KR" sz="1050" b="0" spc="-31" dirty="0">
              <a:ln>
                <a:solidFill>
                  <a:srgbClr val="003F32">
                    <a:alpha val="0"/>
                  </a:srgbClr>
                </a:solidFill>
              </a:ln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pPr marL="107739" indent="-107739">
              <a:spcAft>
                <a:spcPts val="299"/>
              </a:spcAft>
              <a:buFont typeface="Arial" panose="020B0604020202020204" pitchFamily="34" charset="0"/>
              <a:buChar char="•"/>
            </a:pP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이를 통해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F&amp;B 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산업 내 </a:t>
            </a:r>
            <a:b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</a:b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선순환 구조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를 수립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, 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향후 인류가 직면한 자원</a:t>
            </a:r>
            <a:r>
              <a:rPr lang="en-US" altLang="ko-KR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·</a:t>
            </a: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환경 이슈에 현실적인 솔루션 제공</a:t>
            </a:r>
            <a:endParaRPr lang="ko-KR" altLang="en-US" sz="1050" b="0" spc="-31" dirty="0">
              <a:ln>
                <a:solidFill>
                  <a:srgbClr val="003F32">
                    <a:alpha val="0"/>
                  </a:srgbClr>
                </a:solidFill>
              </a:ln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8E2D04-C33F-4CD7-B426-27AFAEB5F981}"/>
              </a:ext>
            </a:extLst>
          </p:cNvPr>
          <p:cNvGrpSpPr/>
          <p:nvPr/>
        </p:nvGrpSpPr>
        <p:grpSpPr>
          <a:xfrm>
            <a:off x="442754" y="2516811"/>
            <a:ext cx="5940000" cy="236556"/>
            <a:chOff x="472440" y="2498396"/>
            <a:chExt cx="5940000" cy="236556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30495F36-4F60-4FEF-9CFC-708200ADB563}"/>
                </a:ext>
              </a:extLst>
            </p:cNvPr>
            <p:cNvGrpSpPr/>
            <p:nvPr/>
          </p:nvGrpSpPr>
          <p:grpSpPr>
            <a:xfrm>
              <a:off x="472440" y="2498396"/>
              <a:ext cx="2475822" cy="185956"/>
              <a:chOff x="457624" y="3130521"/>
              <a:chExt cx="2482142" cy="18643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4611155F-BF30-445F-855B-955B54D5067D}"/>
                  </a:ext>
                </a:extLst>
              </p:cNvPr>
              <p:cNvSpPr/>
              <p:nvPr/>
            </p:nvSpPr>
            <p:spPr>
              <a:xfrm>
                <a:off x="569428" y="3130521"/>
                <a:ext cx="2370338" cy="1864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397" dirty="0">
                    <a:solidFill>
                      <a:srgbClr val="007F64"/>
                    </a:solidFill>
                    <a:latin typeface="넥슨Lv2고딕 Bold" panose="00000800000000000000" pitchFamily="2" charset="-127"/>
                    <a:ea typeface="넥슨Lv2고딕 Bold" panose="00000800000000000000" pitchFamily="2" charset="-127"/>
                  </a:rPr>
                  <a:t>주요 사업모델 </a:t>
                </a:r>
                <a:r>
                  <a:rPr lang="en-US" altLang="ko-KR" sz="1397" dirty="0">
                    <a:solidFill>
                      <a:srgbClr val="007F64"/>
                    </a:solidFill>
                    <a:latin typeface="넥슨Lv2고딕 Bold" panose="00000800000000000000" pitchFamily="2" charset="-127"/>
                    <a:ea typeface="넥슨Lv2고딕 Bold" panose="00000800000000000000" pitchFamily="2" charset="-127"/>
                  </a:rPr>
                  <a:t>&amp; </a:t>
                </a:r>
                <a:r>
                  <a:rPr lang="ko-KR" altLang="en-US" sz="1397" dirty="0">
                    <a:solidFill>
                      <a:srgbClr val="007F64"/>
                    </a:solidFill>
                    <a:latin typeface="넥슨Lv2고딕 Bold" panose="00000800000000000000" pitchFamily="2" charset="-127"/>
                    <a:ea typeface="넥슨Lv2고딕 Bold" panose="00000800000000000000" pitchFamily="2" charset="-127"/>
                  </a:rPr>
                  <a:t>제품</a:t>
                </a: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E2659CDF-34F3-40A3-B092-F9A8179C0F0F}"/>
                  </a:ext>
                </a:extLst>
              </p:cNvPr>
              <p:cNvSpPr/>
              <p:nvPr/>
            </p:nvSpPr>
            <p:spPr>
              <a:xfrm flipH="1">
                <a:off x="457624" y="3151881"/>
                <a:ext cx="134830" cy="134830"/>
              </a:xfrm>
              <a:prstGeom prst="rect">
                <a:avLst/>
              </a:prstGeom>
              <a:solidFill>
                <a:srgbClr val="007F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6" dirty="0"/>
              </a:p>
            </p:txBody>
          </p:sp>
        </p:grp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6B9114E-758F-4373-8D00-8FC8B8541DEE}"/>
                </a:ext>
              </a:extLst>
            </p:cNvPr>
            <p:cNvCxnSpPr>
              <a:cxnSpLocks/>
            </p:cNvCxnSpPr>
            <p:nvPr/>
          </p:nvCxnSpPr>
          <p:spPr>
            <a:xfrm>
              <a:off x="472440" y="2734952"/>
              <a:ext cx="594000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FF6FD0A-490B-4E13-AA09-044AE494FD06}"/>
              </a:ext>
            </a:extLst>
          </p:cNvPr>
          <p:cNvGrpSpPr/>
          <p:nvPr/>
        </p:nvGrpSpPr>
        <p:grpSpPr>
          <a:xfrm>
            <a:off x="442754" y="1078666"/>
            <a:ext cx="5940000" cy="236556"/>
            <a:chOff x="472440" y="2498396"/>
            <a:chExt cx="5940000" cy="236556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12C39B7-F362-4D43-BA57-664339A162B1}"/>
                </a:ext>
              </a:extLst>
            </p:cNvPr>
            <p:cNvGrpSpPr/>
            <p:nvPr/>
          </p:nvGrpSpPr>
          <p:grpSpPr>
            <a:xfrm>
              <a:off x="472440" y="2498396"/>
              <a:ext cx="2475822" cy="185956"/>
              <a:chOff x="457624" y="3130521"/>
              <a:chExt cx="2482142" cy="186431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AC94B56B-1814-480F-8472-D74AC8BF3F19}"/>
                  </a:ext>
                </a:extLst>
              </p:cNvPr>
              <p:cNvSpPr/>
              <p:nvPr/>
            </p:nvSpPr>
            <p:spPr>
              <a:xfrm>
                <a:off x="569428" y="3130521"/>
                <a:ext cx="2370338" cy="1864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397" dirty="0">
                    <a:solidFill>
                      <a:srgbClr val="007F64"/>
                    </a:solidFill>
                    <a:latin typeface="넥슨Lv2고딕 Bold" panose="00000800000000000000" pitchFamily="2" charset="-127"/>
                    <a:ea typeface="넥슨Lv2고딕 Bold" panose="00000800000000000000" pitchFamily="2" charset="-127"/>
                  </a:rPr>
                  <a:t>기업개요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98F29A69-4D59-4709-84DF-E23864CF20E8}"/>
                  </a:ext>
                </a:extLst>
              </p:cNvPr>
              <p:cNvSpPr/>
              <p:nvPr/>
            </p:nvSpPr>
            <p:spPr>
              <a:xfrm flipH="1">
                <a:off x="457624" y="3151881"/>
                <a:ext cx="134830" cy="134830"/>
              </a:xfrm>
              <a:prstGeom prst="rect">
                <a:avLst/>
              </a:prstGeom>
              <a:solidFill>
                <a:srgbClr val="007F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6" dirty="0"/>
              </a:p>
            </p:txBody>
          </p:sp>
        </p:grp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067236F6-1D31-4A3E-97A5-1430A5ABAD3F}"/>
                </a:ext>
              </a:extLst>
            </p:cNvPr>
            <p:cNvCxnSpPr>
              <a:cxnSpLocks/>
            </p:cNvCxnSpPr>
            <p:nvPr/>
          </p:nvCxnSpPr>
          <p:spPr>
            <a:xfrm>
              <a:off x="472440" y="2734952"/>
              <a:ext cx="594000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966321B-6B80-482E-BC27-EEFAFEDFD8BB}"/>
              </a:ext>
            </a:extLst>
          </p:cNvPr>
          <p:cNvGrpSpPr/>
          <p:nvPr/>
        </p:nvGrpSpPr>
        <p:grpSpPr>
          <a:xfrm>
            <a:off x="442754" y="6628208"/>
            <a:ext cx="5940000" cy="236556"/>
            <a:chOff x="472440" y="2498396"/>
            <a:chExt cx="5940000" cy="236556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59526544-552F-4958-93E3-0D7597BF26AC}"/>
                </a:ext>
              </a:extLst>
            </p:cNvPr>
            <p:cNvGrpSpPr/>
            <p:nvPr/>
          </p:nvGrpSpPr>
          <p:grpSpPr>
            <a:xfrm>
              <a:off x="472440" y="2498396"/>
              <a:ext cx="2475822" cy="185956"/>
              <a:chOff x="457624" y="3130521"/>
              <a:chExt cx="2482142" cy="186431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8AB8A0D8-BC53-49C6-9718-4AFBCD81C130}"/>
                  </a:ext>
                </a:extLst>
              </p:cNvPr>
              <p:cNvSpPr/>
              <p:nvPr/>
            </p:nvSpPr>
            <p:spPr>
              <a:xfrm>
                <a:off x="569428" y="3130521"/>
                <a:ext cx="2370338" cy="1864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397" dirty="0">
                    <a:solidFill>
                      <a:srgbClr val="007F64"/>
                    </a:solidFill>
                    <a:latin typeface="넥슨Lv2고딕 Bold" panose="00000800000000000000" pitchFamily="2" charset="-127"/>
                    <a:ea typeface="넥슨Lv2고딕 Bold" panose="00000800000000000000" pitchFamily="2" charset="-127"/>
                  </a:rPr>
                  <a:t>차별화 포인트</a:t>
                </a: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8513F599-99AF-42CB-B8BF-71EE6E5DD46D}"/>
                  </a:ext>
                </a:extLst>
              </p:cNvPr>
              <p:cNvSpPr/>
              <p:nvPr/>
            </p:nvSpPr>
            <p:spPr>
              <a:xfrm flipH="1">
                <a:off x="457624" y="3151881"/>
                <a:ext cx="134830" cy="134830"/>
              </a:xfrm>
              <a:prstGeom prst="rect">
                <a:avLst/>
              </a:prstGeom>
              <a:solidFill>
                <a:srgbClr val="007F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6" dirty="0"/>
              </a:p>
            </p:txBody>
          </p:sp>
        </p:grp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11B2B32-79BC-4570-A3A1-58C4822AE581}"/>
                </a:ext>
              </a:extLst>
            </p:cNvPr>
            <p:cNvCxnSpPr>
              <a:cxnSpLocks/>
            </p:cNvCxnSpPr>
            <p:nvPr/>
          </p:nvCxnSpPr>
          <p:spPr>
            <a:xfrm>
              <a:off x="472440" y="2734952"/>
              <a:ext cx="5940000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3477A3F-F88D-452E-B439-CA313A91CA2F}"/>
              </a:ext>
            </a:extLst>
          </p:cNvPr>
          <p:cNvSpPr/>
          <p:nvPr/>
        </p:nvSpPr>
        <p:spPr>
          <a:xfrm>
            <a:off x="425044" y="5148031"/>
            <a:ext cx="4209303" cy="1241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6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2E35E0-6F37-4C12-BE20-22E76D5A6CAC}"/>
              </a:ext>
            </a:extLst>
          </p:cNvPr>
          <p:cNvGrpSpPr/>
          <p:nvPr/>
        </p:nvGrpSpPr>
        <p:grpSpPr>
          <a:xfrm>
            <a:off x="513106" y="5185134"/>
            <a:ext cx="1764000" cy="199302"/>
            <a:chOff x="513106" y="5347059"/>
            <a:chExt cx="1764000" cy="19930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9AC6848-6354-43F9-9686-43C180FB2A9D}"/>
                </a:ext>
              </a:extLst>
            </p:cNvPr>
            <p:cNvSpPr txBox="1"/>
            <p:nvPr/>
          </p:nvSpPr>
          <p:spPr>
            <a:xfrm>
              <a:off x="584602" y="5347059"/>
              <a:ext cx="1621009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400" latinLnBrk="1"/>
              <a:r>
                <a:rPr lang="en-US" altLang="ko-KR" sz="1200" spc="-70" dirty="0">
                  <a:ln>
                    <a:solidFill>
                      <a:srgbClr val="FFFFFF">
                        <a:lumMod val="75000"/>
                        <a:alpha val="0"/>
                      </a:srgbClr>
                    </a:solidFill>
                  </a:ln>
                  <a:solidFill>
                    <a:srgbClr val="007F64"/>
                  </a:solidFill>
                  <a:latin typeface="넥슨Lv2고딕 Bold"/>
                  <a:ea typeface="넥슨Lv2고딕 Bold"/>
                  <a:cs typeface="Arial" pitchFamily="34" charset="0"/>
                </a:rPr>
                <a:t>B2B</a:t>
              </a:r>
              <a:endParaRPr lang="ko-KR" altLang="en-US" sz="1200" spc="-7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007F64"/>
                </a:solidFill>
                <a:latin typeface="넥슨Lv2고딕 Bold"/>
                <a:ea typeface="넥슨Lv2고딕 Bold"/>
                <a:cs typeface="Arial" pitchFamily="34" charset="0"/>
              </a:endParaRP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EA9B0862-536E-4AE2-A43E-88E81DC03362}"/>
                </a:ext>
              </a:extLst>
            </p:cNvPr>
            <p:cNvCxnSpPr>
              <a:cxnSpLocks/>
            </p:cNvCxnSpPr>
            <p:nvPr/>
          </p:nvCxnSpPr>
          <p:spPr>
            <a:xfrm>
              <a:off x="513106" y="5546361"/>
              <a:ext cx="1764000" cy="0"/>
            </a:xfrm>
            <a:prstGeom prst="line">
              <a:avLst/>
            </a:prstGeom>
            <a:noFill/>
            <a:ln w="15875" cap="flat" cmpd="sng" algn="ctr">
              <a:solidFill>
                <a:srgbClr val="007F64"/>
              </a:solidFill>
              <a:prstDash val="solid"/>
              <a:miter lim="800000"/>
            </a:ln>
            <a:effectLst/>
          </p:spPr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E047AE2-13F3-48E9-AD02-A4163256EBB3}"/>
              </a:ext>
            </a:extLst>
          </p:cNvPr>
          <p:cNvGrpSpPr/>
          <p:nvPr/>
        </p:nvGrpSpPr>
        <p:grpSpPr>
          <a:xfrm>
            <a:off x="2705222" y="5185134"/>
            <a:ext cx="1764000" cy="199302"/>
            <a:chOff x="513106" y="5347059"/>
            <a:chExt cx="1764000" cy="19930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4901C7D-7F50-4FFE-8E94-645401651D75}"/>
                </a:ext>
              </a:extLst>
            </p:cNvPr>
            <p:cNvSpPr txBox="1"/>
            <p:nvPr/>
          </p:nvSpPr>
          <p:spPr>
            <a:xfrm>
              <a:off x="584602" y="5347059"/>
              <a:ext cx="1621009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400" latinLnBrk="1"/>
              <a:r>
                <a:rPr lang="en-US" altLang="ko-KR" sz="1200" spc="-70" dirty="0">
                  <a:ln>
                    <a:solidFill>
                      <a:srgbClr val="FFFFFF">
                        <a:lumMod val="75000"/>
                        <a:alpha val="0"/>
                      </a:srgbClr>
                    </a:solidFill>
                  </a:ln>
                  <a:solidFill>
                    <a:srgbClr val="007F64"/>
                  </a:solidFill>
                  <a:latin typeface="넥슨Lv2고딕 Bold"/>
                  <a:ea typeface="넥슨Lv2고딕 Bold"/>
                  <a:cs typeface="Arial" pitchFamily="34" charset="0"/>
                </a:rPr>
                <a:t>B2C</a:t>
              </a:r>
              <a:endParaRPr lang="ko-KR" altLang="en-US" sz="1200" spc="-7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007F64"/>
                </a:solidFill>
                <a:latin typeface="넥슨Lv2고딕 Bold"/>
                <a:ea typeface="넥슨Lv2고딕 Bold"/>
                <a:cs typeface="Arial" pitchFamily="34" charset="0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0B447607-DB34-40CA-B009-90E6084EC6BD}"/>
                </a:ext>
              </a:extLst>
            </p:cNvPr>
            <p:cNvCxnSpPr>
              <a:cxnSpLocks/>
            </p:cNvCxnSpPr>
            <p:nvPr/>
          </p:nvCxnSpPr>
          <p:spPr>
            <a:xfrm>
              <a:off x="513106" y="5546361"/>
              <a:ext cx="1764000" cy="0"/>
            </a:xfrm>
            <a:prstGeom prst="line">
              <a:avLst/>
            </a:prstGeom>
            <a:noFill/>
            <a:ln w="15875" cap="flat" cmpd="sng" algn="ctr">
              <a:solidFill>
                <a:srgbClr val="007F64"/>
              </a:solidFill>
              <a:prstDash val="solid"/>
              <a:miter lim="800000"/>
            </a:ln>
            <a:effectLst/>
          </p:spPr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73AE14-987F-4829-9882-16C58A2CC047}"/>
              </a:ext>
            </a:extLst>
          </p:cNvPr>
          <p:cNvGrpSpPr/>
          <p:nvPr/>
        </p:nvGrpSpPr>
        <p:grpSpPr>
          <a:xfrm>
            <a:off x="538793" y="5495997"/>
            <a:ext cx="1127717" cy="172504"/>
            <a:chOff x="668797" y="6369005"/>
            <a:chExt cx="1127717" cy="172504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95B6F00D-3F75-4C66-B677-29E8DB61A6D2}"/>
                </a:ext>
              </a:extLst>
            </p:cNvPr>
            <p:cNvSpPr/>
            <p:nvPr/>
          </p:nvSpPr>
          <p:spPr>
            <a:xfrm>
              <a:off x="668797" y="6369005"/>
              <a:ext cx="108000" cy="108000"/>
            </a:xfrm>
            <a:prstGeom prst="ellipse">
              <a:avLst/>
            </a:prstGeom>
            <a:solidFill>
              <a:srgbClr val="F4C02C">
                <a:alpha val="5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넥슨Lv2고딕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27EB8BE-996B-4486-8506-5B04813A118C}"/>
                </a:ext>
              </a:extLst>
            </p:cNvPr>
            <p:cNvSpPr txBox="1"/>
            <p:nvPr/>
          </p:nvSpPr>
          <p:spPr>
            <a:xfrm>
              <a:off x="735347" y="6395315"/>
              <a:ext cx="1061167" cy="14619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00" latinLnBrk="1"/>
              <a:r>
                <a:rPr lang="ko-KR" altLang="en-US" sz="950" spc="-70" dirty="0" err="1">
                  <a:ln>
                    <a:solidFill>
                      <a:srgbClr val="FFFFFF">
                        <a:lumMod val="75000"/>
                        <a:alpha val="0"/>
                      </a:srgbClr>
                    </a:solidFill>
                  </a:ln>
                  <a:solidFill>
                    <a:srgbClr val="007F64"/>
                  </a:solidFill>
                  <a:latin typeface="넥슨Lv2고딕 Bold"/>
                  <a:ea typeface="넥슨Lv2고딕 Bold"/>
                  <a:cs typeface="Arial" pitchFamily="34" charset="0"/>
                </a:rPr>
                <a:t>리너지</a:t>
              </a:r>
              <a:r>
                <a:rPr lang="ko-KR" altLang="en-US" sz="950" spc="-70" dirty="0">
                  <a:ln>
                    <a:solidFill>
                      <a:srgbClr val="FFFFFF">
                        <a:lumMod val="75000"/>
                        <a:alpha val="0"/>
                      </a:srgbClr>
                    </a:solidFill>
                  </a:ln>
                  <a:solidFill>
                    <a:srgbClr val="007F64"/>
                  </a:solidFill>
                  <a:latin typeface="넥슨Lv2고딕 Bold"/>
                  <a:ea typeface="넥슨Lv2고딕 Bold"/>
                  <a:cs typeface="Arial" pitchFamily="34" charset="0"/>
                </a:rPr>
                <a:t> 가루 </a:t>
              </a:r>
              <a:r>
                <a:rPr lang="en-US" altLang="ko-KR" sz="950" spc="-70" dirty="0">
                  <a:ln>
                    <a:solidFill>
                      <a:srgbClr val="FFFFFF">
                        <a:lumMod val="75000"/>
                        <a:alpha val="0"/>
                      </a:srgbClr>
                    </a:solidFill>
                  </a:ln>
                  <a:solidFill>
                    <a:srgbClr val="007F64"/>
                  </a:solidFill>
                  <a:latin typeface="넥슨Lv2고딕 Bold"/>
                  <a:ea typeface="넥슨Lv2고딕 Bold"/>
                  <a:cs typeface="Arial" pitchFamily="34" charset="0"/>
                </a:rPr>
                <a:t>(</a:t>
              </a:r>
              <a:r>
                <a:rPr lang="ko-KR" altLang="en-US" sz="950" spc="-70" dirty="0">
                  <a:ln>
                    <a:solidFill>
                      <a:srgbClr val="FFFFFF">
                        <a:lumMod val="75000"/>
                        <a:alpha val="0"/>
                      </a:srgbClr>
                    </a:solidFill>
                  </a:ln>
                  <a:solidFill>
                    <a:srgbClr val="007F64"/>
                  </a:solidFill>
                  <a:latin typeface="넥슨Lv2고딕 Bold"/>
                  <a:ea typeface="넥슨Lv2고딕 Bold"/>
                  <a:cs typeface="Arial" pitchFamily="34" charset="0"/>
                </a:rPr>
                <a:t>대체 밀가루</a:t>
              </a:r>
              <a:r>
                <a:rPr lang="en-US" altLang="ko-KR" sz="950" spc="-70" dirty="0">
                  <a:ln>
                    <a:solidFill>
                      <a:srgbClr val="FFFFFF">
                        <a:lumMod val="75000"/>
                        <a:alpha val="0"/>
                      </a:srgbClr>
                    </a:solidFill>
                  </a:ln>
                  <a:solidFill>
                    <a:srgbClr val="007F64"/>
                  </a:solidFill>
                  <a:latin typeface="넥슨Lv2고딕 Bold"/>
                  <a:ea typeface="넥슨Lv2고딕 Bold"/>
                  <a:cs typeface="Arial" pitchFamily="34" charset="0"/>
                </a:rPr>
                <a:t>)</a:t>
              </a:r>
              <a:endParaRPr lang="ko-KR" altLang="en-US" sz="950" spc="-7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007F64"/>
                </a:solidFill>
                <a:latin typeface="넥슨Lv2고딕 Bold"/>
                <a:ea typeface="넥슨Lv2고딕 Bold"/>
                <a:cs typeface="Arial" pitchFamily="34" charset="0"/>
              </a:endParaRPr>
            </a:p>
          </p:txBody>
        </p:sp>
      </p:grpSp>
      <p:pic>
        <p:nvPicPr>
          <p:cNvPr id="112" name="그림 111">
            <a:extLst>
              <a:ext uri="{FF2B5EF4-FFF2-40B4-BE49-F238E27FC236}">
                <a16:creationId xmlns:a16="http://schemas.microsoft.com/office/drawing/2014/main" id="{1C13C46B-1315-4F51-85DF-884839751A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41" t="33496" r="22156" b="6738"/>
          <a:stretch/>
        </p:blipFill>
        <p:spPr>
          <a:xfrm>
            <a:off x="917642" y="5745630"/>
            <a:ext cx="689092" cy="552067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22B2765-9C40-4125-B624-4644D6C998FB}"/>
              </a:ext>
            </a:extLst>
          </p:cNvPr>
          <p:cNvGrpSpPr/>
          <p:nvPr/>
        </p:nvGrpSpPr>
        <p:grpSpPr>
          <a:xfrm>
            <a:off x="2705222" y="5482685"/>
            <a:ext cx="1127717" cy="172504"/>
            <a:chOff x="668797" y="6369005"/>
            <a:chExt cx="1127717" cy="172504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C9BEE45-7F60-4AE0-9476-30FDEF22B6C6}"/>
                </a:ext>
              </a:extLst>
            </p:cNvPr>
            <p:cNvSpPr/>
            <p:nvPr/>
          </p:nvSpPr>
          <p:spPr>
            <a:xfrm>
              <a:off x="668797" y="6369005"/>
              <a:ext cx="108000" cy="108000"/>
            </a:xfrm>
            <a:prstGeom prst="ellipse">
              <a:avLst/>
            </a:prstGeom>
            <a:solidFill>
              <a:srgbClr val="F4C02C">
                <a:alpha val="5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넥슨Lv2고딕"/>
                <a:cs typeface="+mn-cs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B6D47B7-84B1-4AC7-856C-094393120DA9}"/>
                </a:ext>
              </a:extLst>
            </p:cNvPr>
            <p:cNvSpPr txBox="1"/>
            <p:nvPr/>
          </p:nvSpPr>
          <p:spPr>
            <a:xfrm>
              <a:off x="735347" y="6395315"/>
              <a:ext cx="1061167" cy="14619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defTabSz="914400" latinLnBrk="1"/>
              <a:r>
                <a:rPr lang="ko-KR" altLang="en-US" sz="950" spc="-70" dirty="0">
                  <a:ln>
                    <a:solidFill>
                      <a:srgbClr val="FFFFFF">
                        <a:lumMod val="75000"/>
                        <a:alpha val="0"/>
                      </a:srgbClr>
                    </a:solidFill>
                  </a:ln>
                  <a:solidFill>
                    <a:srgbClr val="007F64"/>
                  </a:solidFill>
                  <a:latin typeface="넥슨Lv2고딕 Bold"/>
                  <a:ea typeface="넥슨Lv2고딕 Bold"/>
                  <a:cs typeface="Arial" pitchFamily="34" charset="0"/>
                </a:rPr>
                <a:t>간편대체식품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6D526F4-C4D3-4D86-8AA8-B63905F09374}"/>
              </a:ext>
            </a:extLst>
          </p:cNvPr>
          <p:cNvGrpSpPr/>
          <p:nvPr/>
        </p:nvGrpSpPr>
        <p:grpSpPr>
          <a:xfrm>
            <a:off x="2856707" y="5681779"/>
            <a:ext cx="441844" cy="599714"/>
            <a:chOff x="2877677" y="2702037"/>
            <a:chExt cx="1136529" cy="148111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09648CBA-8346-4B7D-8273-1CF472B9A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7677" y="2702037"/>
              <a:ext cx="701932" cy="1455620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AE56C4E1-3BC4-466A-9DF3-4F37B2588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99020">
              <a:off x="3313638" y="2725842"/>
              <a:ext cx="700568" cy="1457314"/>
            </a:xfrm>
            <a:prstGeom prst="rect">
              <a:avLst/>
            </a:prstGeom>
          </p:spPr>
        </p:pic>
      </p:grpSp>
      <p:pic>
        <p:nvPicPr>
          <p:cNvPr id="121" name="그림 120">
            <a:extLst>
              <a:ext uri="{FF2B5EF4-FFF2-40B4-BE49-F238E27FC236}">
                <a16:creationId xmlns:a16="http://schemas.microsoft.com/office/drawing/2014/main" id="{42921ED4-70C1-476D-946A-D05BD56B61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6166" y="5686316"/>
            <a:ext cx="401033" cy="601550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96AAA78-3110-4ED1-8476-D125992FDE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3293" y="5647168"/>
            <a:ext cx="640699" cy="64069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2CECE69E-3C10-456D-9A97-3D84C58324AF}"/>
              </a:ext>
            </a:extLst>
          </p:cNvPr>
          <p:cNvSpPr txBox="1"/>
          <p:nvPr/>
        </p:nvSpPr>
        <p:spPr>
          <a:xfrm>
            <a:off x="4708635" y="5139643"/>
            <a:ext cx="1819016" cy="9995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171450" indent="-171450">
              <a:lnSpc>
                <a:spcPct val="120000"/>
              </a:lnSpc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pPr marL="107739" indent="-107739">
              <a:spcAft>
                <a:spcPts val="299"/>
              </a:spcAft>
              <a:buFont typeface="Arial" panose="020B0604020202020204" pitchFamily="34" charset="0"/>
              <a:buChar char="•"/>
            </a:pP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맥주 및 식혜 부산물을 업사이클 하여 대체 밀가루를 생산하여 식품 제조사 및 </a:t>
            </a:r>
            <a:r>
              <a:rPr lang="ko-KR" altLang="en-US" sz="1050" b="0" spc="-31" dirty="0" err="1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프렌차이즈에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 원료 납품</a:t>
            </a:r>
            <a:endParaRPr lang="en-US" altLang="ko-KR" sz="1050" b="0" spc="-31" dirty="0">
              <a:ln>
                <a:solidFill>
                  <a:srgbClr val="003F32">
                    <a:alpha val="0"/>
                  </a:srgbClr>
                </a:solidFill>
              </a:ln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pPr marL="107739" indent="-107739">
              <a:spcAft>
                <a:spcPts val="299"/>
              </a:spcAft>
              <a:buFont typeface="Arial" panose="020B0604020202020204" pitchFamily="34" charset="0"/>
              <a:buChar char="•"/>
            </a:pPr>
            <a:r>
              <a:rPr lang="ko-KR" altLang="en-US" sz="1050" b="0" spc="-31" dirty="0" err="1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리너지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 가루를 활용한 다양한 소비자 제품 제조 및 유통</a:t>
            </a: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1A0E86C7-66B1-491C-A392-55C8330BF5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042" y="7225521"/>
            <a:ext cx="4191593" cy="220307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5BDCF61A-D4A4-4DC4-BB85-65B914757FD1}"/>
              </a:ext>
            </a:extLst>
          </p:cNvPr>
          <p:cNvSpPr txBox="1"/>
          <p:nvPr/>
        </p:nvSpPr>
        <p:spPr>
          <a:xfrm>
            <a:off x="425042" y="10034771"/>
            <a:ext cx="5693369" cy="1854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171450" indent="-171450">
              <a:lnSpc>
                <a:spcPct val="120000"/>
              </a:lnSpc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pPr marL="0" indent="0">
              <a:spcAft>
                <a:spcPts val="299"/>
              </a:spcAft>
              <a:buNone/>
            </a:pP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주식회사 </a:t>
            </a:r>
            <a:r>
              <a:rPr lang="ko-KR" altLang="en-US" sz="1050" b="0" spc="-31" dirty="0" err="1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리하베스트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: </a:t>
            </a:r>
            <a:r>
              <a:rPr lang="ko-KR" altLang="en-US" sz="1050" b="0" spc="-31" dirty="0" err="1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민명준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 대표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, 010-6227-7753, alex@reharvest.net, www.reharvest.net</a:t>
            </a:r>
            <a:endParaRPr lang="ko-KR" altLang="en-US" sz="1050" b="0" spc="-31" dirty="0">
              <a:ln>
                <a:solidFill>
                  <a:srgbClr val="003F32">
                    <a:alpha val="0"/>
                  </a:srgbClr>
                </a:solidFill>
              </a:ln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EE4AFC3-14EB-4B49-BE43-8DA591BF2D9A}"/>
              </a:ext>
            </a:extLst>
          </p:cNvPr>
          <p:cNvSpPr txBox="1"/>
          <p:nvPr/>
        </p:nvSpPr>
        <p:spPr>
          <a:xfrm>
            <a:off x="4708635" y="7101696"/>
            <a:ext cx="1920765" cy="24337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171450" indent="-171450">
              <a:lnSpc>
                <a:spcPct val="120000"/>
              </a:lnSpc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pPr marL="107739" indent="-107739">
              <a:spcAft>
                <a:spcPts val="299"/>
              </a:spcAft>
              <a:buFont typeface="Arial" panose="020B0604020202020204" pitchFamily="34" charset="0"/>
              <a:buChar char="•"/>
            </a:pP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연간 약 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42</a:t>
            </a:r>
            <a:r>
              <a:rPr lang="ko-KR" altLang="en-US" sz="1050" b="0" spc="-31" dirty="0" err="1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만톤의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맥주</a:t>
            </a:r>
            <a:r>
              <a:rPr lang="en-US" altLang="ko-KR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·</a:t>
            </a: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식혜 부산물</a:t>
            </a: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이 발생이 되고 있으며</a:t>
            </a:r>
            <a:r>
              <a:rPr lang="en-US" altLang="ko-KR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, </a:t>
            </a: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이로 인해 약 </a:t>
            </a:r>
            <a:r>
              <a:rPr lang="en-US" altLang="ko-KR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110</a:t>
            </a:r>
            <a:r>
              <a:rPr lang="ko-KR" altLang="en-US" sz="1050" b="0" spc="-50" dirty="0" err="1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만톤</a:t>
            </a:r>
            <a:r>
              <a:rPr lang="ko-KR" altLang="en-US" sz="1050" b="0" spc="-50" dirty="0" err="1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의</a:t>
            </a: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 탄소 발생</a:t>
            </a:r>
            <a:endParaRPr lang="en-US" altLang="ko-KR" sz="1050" b="0" spc="-50" dirty="0">
              <a:ln>
                <a:solidFill>
                  <a:schemeClr val="accent2">
                    <a:alpha val="0"/>
                  </a:schemeClr>
                </a:solidFill>
              </a:ln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pPr marL="107739" indent="-107739">
              <a:spcAft>
                <a:spcPts val="299"/>
              </a:spcAft>
              <a:buFont typeface="Arial" panose="020B0604020202020204" pitchFamily="34" charset="0"/>
              <a:buChar char="•"/>
            </a:pP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부산물을 업사이클 하여 </a:t>
            </a:r>
            <a:r>
              <a:rPr lang="en-US" altLang="ko-KR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ESG</a:t>
            </a:r>
            <a:r>
              <a:rPr lang="en-US" altLang="ko-KR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경영에 최적화된 솔루션을 제공</a:t>
            </a:r>
            <a:r>
              <a:rPr lang="en-US" altLang="ko-KR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:</a:t>
            </a:r>
            <a:br>
              <a:rPr lang="en-US" altLang="ko-KR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</a:b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탄소 저감</a:t>
            </a:r>
            <a:r>
              <a:rPr lang="en-US" altLang="ko-KR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↓</a:t>
            </a:r>
            <a:r>
              <a:rPr lang="en-US" altLang="ko-KR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, </a:t>
            </a: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원료 수입 ↓</a:t>
            </a:r>
            <a:endParaRPr lang="en-US" altLang="ko-KR" sz="1050" b="0" spc="-50" dirty="0">
              <a:ln>
                <a:solidFill>
                  <a:schemeClr val="accent2">
                    <a:alpha val="0"/>
                  </a:scheme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  <a:p>
            <a:pPr marL="107739" indent="-107739">
              <a:spcAft>
                <a:spcPts val="299"/>
              </a:spcAft>
              <a:buFont typeface="Arial" panose="020B0604020202020204" pitchFamily="34" charset="0"/>
              <a:buChar char="•"/>
            </a:pP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뛰어난 영양성분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:</a:t>
            </a:r>
            <a:b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</a:b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일반 밀가루 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vs.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b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</a:b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칼로리가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30%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↓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, 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단백질 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배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, </a:t>
            </a:r>
            <a:r>
              <a:rPr lang="ko-KR" altLang="en-US" sz="1050" b="0" spc="-31" dirty="0" err="1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식이섬유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en-US" altLang="ko-KR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21</a:t>
            </a:r>
            <a:r>
              <a:rPr lang="ko-KR" altLang="en-US" sz="1050" b="0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배 함유</a:t>
            </a:r>
            <a:endParaRPr lang="en-US" altLang="ko-KR" sz="1050" b="0" spc="-50" dirty="0">
              <a:ln>
                <a:solidFill>
                  <a:schemeClr val="accent2">
                    <a:alpha val="0"/>
                  </a:schemeClr>
                </a:solidFill>
              </a:ln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pPr marL="107739" indent="-107739">
              <a:spcAft>
                <a:spcPts val="299"/>
              </a:spcAft>
              <a:buFont typeface="Arial" panose="020B0604020202020204" pitchFamily="34" charset="0"/>
              <a:buChar char="•"/>
            </a:pP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장애인 </a:t>
            </a:r>
            <a:r>
              <a:rPr lang="ko-KR" altLang="en-US" sz="1050" b="0" spc="-50" dirty="0" err="1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벨류체인</a:t>
            </a: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 내 소외계층인 발달장애인을 포함 제조</a:t>
            </a:r>
            <a:r>
              <a:rPr lang="en-US" altLang="ko-KR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·</a:t>
            </a:r>
            <a:r>
              <a:rPr lang="ko-KR" altLang="en-US" sz="1050" b="0" spc="-50" dirty="0">
                <a:ln>
                  <a:solidFill>
                    <a:schemeClr val="accent2">
                      <a:alpha val="0"/>
                    </a:scheme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검수 진행 </a:t>
            </a:r>
            <a:endParaRPr lang="ko-KR" altLang="en-US" sz="1050" spc="-31" dirty="0">
              <a:ln>
                <a:solidFill>
                  <a:srgbClr val="003F32">
                    <a:alpha val="0"/>
                  </a:srgbClr>
                </a:solidFill>
              </a:ln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0D44D76-2468-4715-8F03-D3F9BA6AA88C}"/>
              </a:ext>
            </a:extLst>
          </p:cNvPr>
          <p:cNvSpPr txBox="1"/>
          <p:nvPr/>
        </p:nvSpPr>
        <p:spPr>
          <a:xfrm>
            <a:off x="442970" y="9472982"/>
            <a:ext cx="4160965" cy="1589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171450" indent="-171450">
              <a:lnSpc>
                <a:spcPct val="120000"/>
              </a:lnSpc>
              <a:spcAft>
                <a:spcPts val="6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defRPr>
            </a:lvl1pPr>
          </a:lstStyle>
          <a:p>
            <a:pPr marL="0" indent="0">
              <a:spcAft>
                <a:spcPts val="299"/>
              </a:spcAft>
              <a:buNone/>
            </a:pPr>
            <a:r>
              <a:rPr lang="ko-KR" altLang="en-US" sz="900" b="0" i="1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탄소 및 환경 </a:t>
            </a:r>
            <a:r>
              <a:rPr lang="en-US" altLang="ko-KR" sz="900" b="0" i="1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Impact </a:t>
            </a:r>
            <a:r>
              <a:rPr lang="ko-KR" altLang="en-US" sz="900" b="0" i="1" spc="-31" dirty="0">
                <a:ln>
                  <a:solidFill>
                    <a:srgbClr val="003F32">
                      <a:alpha val="0"/>
                    </a:srgbClr>
                  </a:solidFill>
                </a:ln>
                <a:latin typeface="넥슨Lv2고딕" panose="00000500000000000000" pitchFamily="2" charset="-127"/>
                <a:ea typeface="넥슨Lv2고딕" panose="00000500000000000000" pitchFamily="2" charset="-127"/>
              </a:rPr>
              <a:t>수치 내부 분석</a:t>
            </a:r>
          </a:p>
        </p:txBody>
      </p:sp>
    </p:spTree>
    <p:extLst>
      <p:ext uri="{BB962C8B-B14F-4D97-AF65-F5344CB8AC3E}">
        <p14:creationId xmlns:p14="http://schemas.microsoft.com/office/powerpoint/2010/main" val="3853735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314</Words>
  <Application>Microsoft Office PowerPoint</Application>
  <PresentationFormat>사용자 지정</PresentationFormat>
  <Paragraphs>42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2" baseType="lpstr">
      <vt:lpstr>넥슨Lv2고딕</vt:lpstr>
      <vt:lpstr>넥슨Lv2고딕 Bold</vt:lpstr>
      <vt:lpstr>넥슨Lv2고딕 Medium</vt:lpstr>
      <vt:lpstr>맑은 고딕</vt:lpstr>
      <vt:lpstr>Arial</vt:lpstr>
      <vt:lpstr>Calibri</vt:lpstr>
      <vt:lpstr>Calibri Light</vt:lpstr>
      <vt:lpstr>Montserrat Medium</vt:lpstr>
      <vt:lpstr>Wingdings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Alex Min</dc:creator>
  <cp:lastModifiedBy>강두영</cp:lastModifiedBy>
  <cp:revision>15</cp:revision>
  <cp:lastPrinted>2022-03-26T07:18:03Z</cp:lastPrinted>
  <dcterms:created xsi:type="dcterms:W3CDTF">2022-03-26T03:49:20Z</dcterms:created>
  <dcterms:modified xsi:type="dcterms:W3CDTF">2022-04-07T04:17:50Z</dcterms:modified>
</cp:coreProperties>
</file>